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1" r:id="rId15"/>
    <p:sldId id="272" r:id="rId16"/>
    <p:sldId id="279" r:id="rId17"/>
    <p:sldId id="273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3EB0"/>
    <a:srgbClr val="B4B4B4"/>
    <a:srgbClr val="CC0000"/>
    <a:srgbClr val="CC00CC"/>
    <a:srgbClr val="E9A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C5078-98C6-4D67-91AB-29466972ED69}" v="9" dt="2023-11-18T21:16:01.579"/>
    <p1510:client id="{A04124B5-E54D-480F-9B39-F83D30F22B4C}" v="238" dt="2022-11-16T19:32:08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5039" autoAdjust="0"/>
  </p:normalViewPr>
  <p:slideViewPr>
    <p:cSldViewPr snapToGrid="0">
      <p:cViewPr varScale="1">
        <p:scale>
          <a:sx n="77" d="100"/>
          <a:sy n="77" d="100"/>
        </p:scale>
        <p:origin x="2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8DF6-91F5-8CD8-9841-32326F1E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E34D0-9C32-2DB9-6473-7CDFE89D0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E1A28-5B97-7A77-7C00-5E868725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766A-8374-AA4E-3956-C486C1F9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D5C56-F74A-3A53-ADC2-10374EF7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1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D091-835B-5F55-F520-BA362251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1982E-3BC1-2BFC-5078-682338A80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FB9C-8577-CBD9-197D-32D0D2CA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D272-F344-9AA0-DA9E-EF6E5AE7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5BE2F-3254-F7A2-1DBF-03055A58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78C32-A5A7-212D-8F0E-06167A6D4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06936-2C3A-99EC-CB87-D6A07CB71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ABDE-A5F0-ED36-2359-69859A52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BA45-3B18-0CA6-1D57-3FB30A7E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0BF-96F9-74F8-FA43-615C3795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68F8-BCCF-4A8C-3D44-79DBAC9C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4153B-B52C-C964-3F8C-25CC7F56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F0AB-F638-CBB0-E0BD-91AB2550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61C7-E5D2-7810-E9D4-93A0A134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52904-88A1-F12D-7D6F-833E422A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E392-24DC-5263-3CB1-E8289DD8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8A0A7-5491-4AFE-B7C6-66765240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ED55-80D3-2166-6DFA-EA56E70C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305E7-F14F-3844-4300-1BDC3650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455DA-278D-524C-6A27-DA7B32CB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D09-D435-07F0-82EB-F9027AF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80DE8-0E8F-1BAD-EB81-D0782E167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D4BAD-8257-C83C-5A54-4F5047B9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07461-6E56-E4BA-BA60-E0B69ACD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083D-C894-2FEA-43E7-7BA4B4FD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980B0-F8D0-2110-FBBE-05CE883C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81D2-803D-679B-2D47-1BE97865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5F85-748B-6A71-8640-8A88E38C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B8D91-FF9E-66D1-F2D7-60F8F94E3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8794E-5CA5-7D7F-22D5-5B27A898D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5C0DE-3E6A-DBC7-CB6C-FC02306F3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5B6B-2281-688F-531D-44E6B2C8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BED04-88AB-3B9D-A1AD-A37E9AA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F820D-946E-1C44-1758-3B39E898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5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74EF-0096-4489-1232-949416F7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DB0B9-2080-C27C-40F2-37100D58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B2679-5B16-FD50-1391-A9C0A001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98F7-0319-2F9C-C0BF-FED23829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A65D8-8F13-0D7E-9B37-1D7C5B4E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B00AE-F0D3-09E7-22E8-DA25A6E6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1A456-161A-0CDA-0FAD-EC5915A5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2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552D-74BD-84B1-353D-45067FB9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46D89-9293-BE26-2691-8FEFCBD0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E7D2D-0C12-226F-D70D-049AACC4A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54779-02EA-6E39-F34A-979EBBFF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E927D-907D-88A7-8AC5-9EA49372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B21EB-F0F6-2ADD-7184-2B0064F7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D55D-804C-FB15-78C6-674D78E5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45E63-EEC3-0A20-8F68-71212436C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273F5-A98C-FC57-90D8-251E8CBB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838AD-EB04-C376-C379-573F86AF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AD2DA-D2C0-6B1D-3DB2-C7A15BC1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2E2F4-F047-3516-1267-BE7974AF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53211-C8AE-3520-90E2-6466BFE9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0A9F-91C7-0625-92EC-7046454E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9E9E4-20B9-95AC-5242-A77FEFB00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03C31-BC57-4582-A1A4-6E604519D72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EEE3-C25B-96C8-F432-A70AB61BD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20D97-335B-4401-33E3-D79C8FAF9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34AF8-3FF6-4651-A67A-A689AC505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8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6493F9-AD9F-FBC5-5CB0-B1269DEEE6B1}"/>
              </a:ext>
            </a:extLst>
          </p:cNvPr>
          <p:cNvSpPr txBox="1"/>
          <p:nvPr/>
        </p:nvSpPr>
        <p:spPr>
          <a:xfrm>
            <a:off x="5677863" y="1676303"/>
            <a:ext cx="658177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sz="4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Security Gates Control System</a:t>
            </a:r>
          </a:p>
          <a:p>
            <a:pPr algn="ctr"/>
            <a:r>
              <a:rPr lang="en-US" sz="4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IoT</a:t>
            </a:r>
          </a:p>
        </p:txBody>
      </p:sp>
    </p:spTree>
    <p:extLst>
      <p:ext uri="{BB962C8B-B14F-4D97-AF65-F5344CB8AC3E}">
        <p14:creationId xmlns:p14="http://schemas.microsoft.com/office/powerpoint/2010/main" val="13630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84245B8F-4CB1-C560-31EF-D6C109762DB9}"/>
              </a:ext>
            </a:extLst>
          </p:cNvPr>
          <p:cNvSpPr/>
          <p:nvPr/>
        </p:nvSpPr>
        <p:spPr>
          <a:xfrm>
            <a:off x="2647949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 </a:t>
            </a:r>
          </a:p>
        </p:txBody>
      </p:sp>
      <p:pic>
        <p:nvPicPr>
          <p:cNvPr id="8" name="Picture 7" descr="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4F503508-D589-CFE2-FD5B-CFA2540D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01" y="1393565"/>
            <a:ext cx="4993847" cy="5367287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23C01C5A-9C29-1930-ED67-D1EAEDED7D9A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57C6F81-14F0-3641-3062-B98ADDCCB588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70630D91-5966-D37A-8877-B811FEFBA8DD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FE82FFA3-41B1-97A2-968E-9EE03A0FB8CA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151052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D928-BA64-43EA-977F-FB5B76F388B9}"/>
              </a:ext>
            </a:extLst>
          </p:cNvPr>
          <p:cNvSpPr/>
          <p:nvPr/>
        </p:nvSpPr>
        <p:spPr>
          <a:xfrm>
            <a:off x="209550" y="3132753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 is a powerful and low-cost Wi-Fi chip.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low-power system on a chip microcontrollers with integrated Wi-Fi and dual-mode Bluetooth.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is simple with the Arduino IDE.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GPIOs ports.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4A295-A02D-EE20-301B-F983FF4C03EC}"/>
              </a:ext>
            </a:extLst>
          </p:cNvPr>
          <p:cNvSpPr/>
          <p:nvPr/>
        </p:nvSpPr>
        <p:spPr>
          <a:xfrm>
            <a:off x="4221712" y="3132752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device that measures distance by sending out high-frequency sound waves and receiving the echo.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sensing distance of 2-400cm.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321D7-8354-CC23-3AEF-5FFC87683723}"/>
              </a:ext>
            </a:extLst>
          </p:cNvPr>
          <p:cNvSpPr/>
          <p:nvPr/>
        </p:nvSpPr>
        <p:spPr>
          <a:xfrm>
            <a:off x="8528566" y="3086100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AS608 optical fingerprint sensor can be used to scan fingerprint.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send the processed data to a microcontroller via serial communication.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fingerprints are stored in this module.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AS608 is capable of storing up to 162 individual fingerprints</a:t>
            </a:r>
            <a:endParaRPr lang="en-US" sz="1600" dirty="0">
              <a:solidFill>
                <a:schemeClr val="bg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8A8B353-1C7F-87A3-67A2-4216943AE18E}"/>
              </a:ext>
            </a:extLst>
          </p:cNvPr>
          <p:cNvSpPr/>
          <p:nvPr/>
        </p:nvSpPr>
        <p:spPr>
          <a:xfrm>
            <a:off x="2647949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8608F47-7FAB-52FC-496F-EB1E76B90CE5}"/>
              </a:ext>
            </a:extLst>
          </p:cNvPr>
          <p:cNvSpPr/>
          <p:nvPr/>
        </p:nvSpPr>
        <p:spPr>
          <a:xfrm>
            <a:off x="4221712" y="2640077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A0C2FA49-DD76-0E3E-F446-811033EEC1BA}"/>
              </a:ext>
            </a:extLst>
          </p:cNvPr>
          <p:cNvSpPr/>
          <p:nvPr/>
        </p:nvSpPr>
        <p:spPr>
          <a:xfrm>
            <a:off x="209550" y="2640076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3406212-9BA7-DBD2-C4F1-3F7A96CD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52" y="2640076"/>
            <a:ext cx="1173933" cy="7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81382DD-87E0-E351-3B23-C48A6C3568BD}"/>
              </a:ext>
            </a:extLst>
          </p:cNvPr>
          <p:cNvSpPr/>
          <p:nvPr/>
        </p:nvSpPr>
        <p:spPr>
          <a:xfrm>
            <a:off x="8528566" y="2615340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Fingerprint model AS608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E770127-CC90-462D-4486-A680A134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96" y="2615340"/>
            <a:ext cx="1034054" cy="6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FD1ED1B-0AA8-0A3D-4CC3-D48DCA9B9A70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82A2841-E0AF-74B2-D6A9-6086C799C21B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BE1D579-DA5E-9589-19C9-15269F9A2A7B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30726CE-B64D-D0A7-12E4-633A49A7E632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pic>
        <p:nvPicPr>
          <p:cNvPr id="17" name="Picture 16" descr="A close-up of a microchip&#10;&#10;Description automatically generated with medium confidence">
            <a:extLst>
              <a:ext uri="{FF2B5EF4-FFF2-40B4-BE49-F238E27FC236}">
                <a16:creationId xmlns:a16="http://schemas.microsoft.com/office/drawing/2014/main" id="{7B981087-778F-0E4D-0A97-FFB55EC19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14" y="2640077"/>
            <a:ext cx="1183386" cy="7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6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D928-BA64-43EA-977F-FB5B76F388B9}"/>
              </a:ext>
            </a:extLst>
          </p:cNvPr>
          <p:cNvSpPr/>
          <p:nvPr/>
        </p:nvSpPr>
        <p:spPr>
          <a:xfrm>
            <a:off x="209550" y="3132753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the highly integrated RFID card reader.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works on non-contact 13.56mhz communication.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DCDD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Lower power consumption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Lower cost.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84A295-A02D-EE20-301B-F983FF4C03EC}"/>
              </a:ext>
            </a:extLst>
          </p:cNvPr>
          <p:cNvSpPr/>
          <p:nvPr/>
        </p:nvSpPr>
        <p:spPr>
          <a:xfrm>
            <a:off x="4221712" y="3132752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driver designed only for the stepper motor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control pins for controlling the direction of motor</a:t>
            </a:r>
            <a:endParaRPr lang="en-US" sz="1600" b="0" i="0" dirty="0">
              <a:solidFill>
                <a:schemeClr val="bg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6321D7-8354-CC23-3AEF-5FFC87683723}"/>
              </a:ext>
            </a:extLst>
          </p:cNvPr>
          <p:cNvSpPr/>
          <p:nvPr/>
        </p:nvSpPr>
        <p:spPr>
          <a:xfrm>
            <a:off x="8528566" y="3086100"/>
            <a:ext cx="3087654" cy="3529887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DC motor that rotates with pulses(steps) which is a fixed angle by electromagnets.</a:t>
            </a:r>
          </a:p>
          <a:p>
            <a:pPr algn="just"/>
            <a:endParaRPr lang="en-US" sz="2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safe because it operates at lower temperatures even in high cycle applications.</a:t>
            </a:r>
            <a:endParaRPr lang="en-US" sz="1600" dirty="0">
              <a:solidFill>
                <a:schemeClr val="bg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07B853A-D6D3-553B-3C01-F56996991E66}"/>
              </a:ext>
            </a:extLst>
          </p:cNvPr>
          <p:cNvSpPr/>
          <p:nvPr/>
        </p:nvSpPr>
        <p:spPr>
          <a:xfrm>
            <a:off x="2647949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D568E51-D358-CBB0-AFA5-BB844C089B1F}"/>
              </a:ext>
            </a:extLst>
          </p:cNvPr>
          <p:cNvSpPr/>
          <p:nvPr/>
        </p:nvSpPr>
        <p:spPr>
          <a:xfrm>
            <a:off x="209550" y="2640076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RFID RC522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0E10224-7CE0-94EB-F6D6-6353030B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99" y="2640075"/>
            <a:ext cx="1240615" cy="8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CAEAC04-6062-A15D-993B-5C6F7ED2DB65}"/>
              </a:ext>
            </a:extLst>
          </p:cNvPr>
          <p:cNvSpPr/>
          <p:nvPr/>
        </p:nvSpPr>
        <p:spPr>
          <a:xfrm>
            <a:off x="4221712" y="2613687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ULN2003 Stepper Motor Driver</a:t>
            </a:r>
            <a:endParaRPr lang="en-US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D289DDC-ABA8-D12F-0F3E-B109C0A9CF59}"/>
              </a:ext>
            </a:extLst>
          </p:cNvPr>
          <p:cNvSpPr/>
          <p:nvPr/>
        </p:nvSpPr>
        <p:spPr>
          <a:xfrm>
            <a:off x="8528566" y="2613686"/>
            <a:ext cx="2362336" cy="492675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D2C65-A8CC-9E92-A5DD-A1264CAA4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1" y="2613686"/>
            <a:ext cx="913245" cy="913245"/>
          </a:xfrm>
          <a:prstGeom prst="rect">
            <a:avLst/>
          </a:prstGeom>
        </p:spPr>
      </p:pic>
      <p:pic>
        <p:nvPicPr>
          <p:cNvPr id="16" name="Picture 15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C5E6CE58-19C9-A54D-3DE7-3FE8DFD36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299" y="2602760"/>
            <a:ext cx="913245" cy="936414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41E2F0A-9750-2183-F17B-CDFFE336A738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09493C0-8EF1-9CF7-AFBA-3FD8EB01D385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91F13469-48C5-7B59-B5D0-9D8A06D94ABA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FE0F5B27-6917-CE2E-473E-4CC80909D9B2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0305123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07B853A-D6D3-553B-3C01-F56996991E66}"/>
              </a:ext>
            </a:extLst>
          </p:cNvPr>
          <p:cNvSpPr/>
          <p:nvPr/>
        </p:nvSpPr>
        <p:spPr>
          <a:xfrm>
            <a:off x="2647949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4B382EC-23CA-BF73-E9B0-2B0B9CEEA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22" y="1393566"/>
            <a:ext cx="5261938" cy="5413193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EF081C-8F2C-BD2A-ACF4-3DB05459CEA1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8A5B538-5E96-5A42-D12F-A12551C6CB11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A961894-6DB8-EF96-3668-71A56476CEF4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82506D6-C6CD-ED76-7338-A3BED7F822F7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559084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742D180-AD20-7061-55E2-A84D691B4794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16206858-2BB7-5947-DEEA-2C73B20AD7B5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E71A287-E9F9-C68F-DCB7-1A21772475F3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A6D17AC-DA31-3898-69E3-7D6EA62CD08C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A9731-B39F-ABA2-7B4B-C11BE35059F5}"/>
              </a:ext>
            </a:extLst>
          </p:cNvPr>
          <p:cNvSpPr/>
          <p:nvPr/>
        </p:nvSpPr>
        <p:spPr>
          <a:xfrm>
            <a:off x="209550" y="2939142"/>
            <a:ext cx="11734800" cy="1839491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20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application software built using java programming language to support the idea of  security gates control system.</a:t>
            </a:r>
          </a:p>
        </p:txBody>
      </p:sp>
    </p:spTree>
    <p:extLst>
      <p:ext uri="{BB962C8B-B14F-4D97-AF65-F5344CB8AC3E}">
        <p14:creationId xmlns:p14="http://schemas.microsoft.com/office/powerpoint/2010/main" val="7655777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742D180-AD20-7061-55E2-A84D691B4794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16206858-2BB7-5947-DEEA-2C73B20AD7B5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E71A287-E9F9-C68F-DCB7-1A21772475F3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A6D17AC-DA31-3898-69E3-7D6EA62CD08C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311E1AA-1705-26EF-C6B4-F594421A351B}"/>
              </a:ext>
            </a:extLst>
          </p:cNvPr>
          <p:cNvSpPr/>
          <p:nvPr/>
        </p:nvSpPr>
        <p:spPr>
          <a:xfrm>
            <a:off x="2647949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21353-0F1C-EE30-D586-8B46D4B84040}"/>
              </a:ext>
            </a:extLst>
          </p:cNvPr>
          <p:cNvSpPr/>
          <p:nvPr/>
        </p:nvSpPr>
        <p:spPr>
          <a:xfrm>
            <a:off x="209550" y="2453952"/>
            <a:ext cx="6041960" cy="3629608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Nice, clean and simple graphical user interface for monitoring system.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Strong back-end to process data that come from MQTT broker.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Recording of entries to the system in Excel file format.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A31C7B-70D5-39C9-971C-824BB916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46" y="1884575"/>
            <a:ext cx="5563082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02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916205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Main Flow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742D180-AD20-7061-55E2-A84D691B4794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16206858-2BB7-5947-DEEA-2C73B20AD7B5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E71A287-E9F9-C68F-DCB7-1A21772475F3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A6D17AC-DA31-3898-69E3-7D6EA62CD08C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521353-0F1C-EE30-D586-8B46D4B84040}"/>
              </a:ext>
            </a:extLst>
          </p:cNvPr>
          <p:cNvSpPr/>
          <p:nvPr/>
        </p:nvSpPr>
        <p:spPr>
          <a:xfrm>
            <a:off x="209550" y="2713070"/>
            <a:ext cx="5388817" cy="3940531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get massage from the broker.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The MQTT client 3 will get data from the database to process it.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Client 3 will process the data.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Client 3 will send message to the client 1.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The client 3 will get message later about the successfully of the entry or alert.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 The graphical user interface will interact by change the labels or tables.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C4DA2E-D6D1-9AA3-B1D4-25F14D864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82" y="2713069"/>
            <a:ext cx="6384083" cy="39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7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080C86EF-0DBB-A145-A541-B1F9D0500FA7}"/>
              </a:ext>
            </a:extLst>
          </p:cNvPr>
          <p:cNvSpPr/>
          <p:nvPr/>
        </p:nvSpPr>
        <p:spPr>
          <a:xfrm>
            <a:off x="476250" y="2886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Topics: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09114499-E5E5-33E4-E7D6-042AD8B57985}"/>
              </a:ext>
            </a:extLst>
          </p:cNvPr>
          <p:cNvSpPr/>
          <p:nvPr/>
        </p:nvSpPr>
        <p:spPr>
          <a:xfrm>
            <a:off x="836868" y="2311447"/>
            <a:ext cx="2205522" cy="1614196"/>
          </a:xfrm>
          <a:prstGeom prst="foldedCorner">
            <a:avLst>
              <a:gd name="adj" fmla="val 10887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35BDFF00-4238-9C23-25BA-22A07A5EDA83}"/>
              </a:ext>
            </a:extLst>
          </p:cNvPr>
          <p:cNvSpPr/>
          <p:nvPr/>
        </p:nvSpPr>
        <p:spPr>
          <a:xfrm>
            <a:off x="3576856" y="2311447"/>
            <a:ext cx="2205522" cy="1614196"/>
          </a:xfrm>
          <a:prstGeom prst="foldedCorner">
            <a:avLst>
              <a:gd name="adj" fmla="val 10887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76854FA2-9836-2F0D-8418-B277517DDDDA}"/>
              </a:ext>
            </a:extLst>
          </p:cNvPr>
          <p:cNvSpPr/>
          <p:nvPr/>
        </p:nvSpPr>
        <p:spPr>
          <a:xfrm>
            <a:off x="6307714" y="2311447"/>
            <a:ext cx="2205522" cy="1614196"/>
          </a:xfrm>
          <a:prstGeom prst="foldedCorner">
            <a:avLst>
              <a:gd name="adj" fmla="val 10887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F37E80-6C09-22F4-1230-F340F3F6F80C}"/>
              </a:ext>
            </a:extLst>
          </p:cNvPr>
          <p:cNvCxnSpPr>
            <a:cxnSpLocks/>
          </p:cNvCxnSpPr>
          <p:nvPr/>
        </p:nvCxnSpPr>
        <p:spPr>
          <a:xfrm>
            <a:off x="847945" y="3925643"/>
            <a:ext cx="0" cy="2062648"/>
          </a:xfrm>
          <a:prstGeom prst="line">
            <a:avLst/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E324413-8B9D-382C-4C31-DEBCE2764D5E}"/>
              </a:ext>
            </a:extLst>
          </p:cNvPr>
          <p:cNvSpPr/>
          <p:nvPr/>
        </p:nvSpPr>
        <p:spPr>
          <a:xfrm>
            <a:off x="964193" y="4143748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EBF8600-D84B-2727-F11E-3FF0E1D198FB}"/>
              </a:ext>
            </a:extLst>
          </p:cNvPr>
          <p:cNvSpPr/>
          <p:nvPr/>
        </p:nvSpPr>
        <p:spPr>
          <a:xfrm>
            <a:off x="964193" y="4843544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C8E3AFDD-9D71-7BDB-4F4C-FFBCCA205848}"/>
              </a:ext>
            </a:extLst>
          </p:cNvPr>
          <p:cNvSpPr/>
          <p:nvPr/>
        </p:nvSpPr>
        <p:spPr>
          <a:xfrm>
            <a:off x="964193" y="5506600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Brief view of project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98E400-BEC4-D17B-8687-C0A3EB910652}"/>
              </a:ext>
            </a:extLst>
          </p:cNvPr>
          <p:cNvCxnSpPr>
            <a:cxnSpLocks/>
          </p:cNvCxnSpPr>
          <p:nvPr/>
        </p:nvCxnSpPr>
        <p:spPr>
          <a:xfrm>
            <a:off x="3572095" y="3917479"/>
            <a:ext cx="0" cy="1399592"/>
          </a:xfrm>
          <a:prstGeom prst="line">
            <a:avLst/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4C15EBA3-50DF-3006-5468-F2CAB7AFD7D3}"/>
              </a:ext>
            </a:extLst>
          </p:cNvPr>
          <p:cNvSpPr/>
          <p:nvPr/>
        </p:nvSpPr>
        <p:spPr>
          <a:xfrm>
            <a:off x="3688343" y="4135584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24FF78B-88B1-C1EF-4A49-2F8F03CD5FC4}"/>
              </a:ext>
            </a:extLst>
          </p:cNvPr>
          <p:cNvSpPr/>
          <p:nvPr/>
        </p:nvSpPr>
        <p:spPr>
          <a:xfrm>
            <a:off x="3688343" y="4835380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Protocol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C3C142-84F4-F239-4BCD-7B1F523F4CA8}"/>
              </a:ext>
            </a:extLst>
          </p:cNvPr>
          <p:cNvCxnSpPr>
            <a:cxnSpLocks/>
          </p:cNvCxnSpPr>
          <p:nvPr/>
        </p:nvCxnSpPr>
        <p:spPr>
          <a:xfrm>
            <a:off x="6304018" y="3925643"/>
            <a:ext cx="0" cy="2062648"/>
          </a:xfrm>
          <a:prstGeom prst="line">
            <a:avLst/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DB6BEA67-478C-D820-FD01-3E5EF0576D28}"/>
              </a:ext>
            </a:extLst>
          </p:cNvPr>
          <p:cNvSpPr/>
          <p:nvPr/>
        </p:nvSpPr>
        <p:spPr>
          <a:xfrm>
            <a:off x="6420266" y="4143748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Flowcharts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4F0010A-9A0D-68E8-70BF-6E83D16B185E}"/>
              </a:ext>
            </a:extLst>
          </p:cNvPr>
          <p:cNvSpPr/>
          <p:nvPr/>
        </p:nvSpPr>
        <p:spPr>
          <a:xfrm>
            <a:off x="6420266" y="4843544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DAAB2C2D-4091-B79A-4B8F-A8727A98ED9A}"/>
              </a:ext>
            </a:extLst>
          </p:cNvPr>
          <p:cNvSpPr/>
          <p:nvPr/>
        </p:nvSpPr>
        <p:spPr>
          <a:xfrm>
            <a:off x="6420266" y="5506600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6374701F-311C-1B2B-854C-280AE76C0772}"/>
              </a:ext>
            </a:extLst>
          </p:cNvPr>
          <p:cNvSpPr/>
          <p:nvPr/>
        </p:nvSpPr>
        <p:spPr>
          <a:xfrm>
            <a:off x="8904737" y="2295893"/>
            <a:ext cx="2205522" cy="1614196"/>
          </a:xfrm>
          <a:prstGeom prst="foldedCorner">
            <a:avLst>
              <a:gd name="adj" fmla="val 10887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endParaRPr lang="en-US" sz="28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75667-0732-CAE7-4930-C7B51967DDD1}"/>
              </a:ext>
            </a:extLst>
          </p:cNvPr>
          <p:cNvCxnSpPr>
            <a:cxnSpLocks/>
          </p:cNvCxnSpPr>
          <p:nvPr/>
        </p:nvCxnSpPr>
        <p:spPr>
          <a:xfrm>
            <a:off x="8901041" y="3910089"/>
            <a:ext cx="0" cy="1406982"/>
          </a:xfrm>
          <a:prstGeom prst="line">
            <a:avLst/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7698D92-7D23-4058-DF79-1B4D8C4B0913}"/>
              </a:ext>
            </a:extLst>
          </p:cNvPr>
          <p:cNvSpPr/>
          <p:nvPr/>
        </p:nvSpPr>
        <p:spPr>
          <a:xfrm>
            <a:off x="9017289" y="4128194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1600" dirty="0" err="1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16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9DA561AD-6ED1-54AD-4219-A363042F5B53}"/>
              </a:ext>
            </a:extLst>
          </p:cNvPr>
          <p:cNvSpPr/>
          <p:nvPr/>
        </p:nvSpPr>
        <p:spPr>
          <a:xfrm>
            <a:off x="9017289" y="4827990"/>
            <a:ext cx="2205517" cy="481691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40000">
                <a:srgbClr val="366CD6"/>
              </a:gs>
              <a:gs pos="100000">
                <a:srgbClr val="7030A0"/>
              </a:gs>
              <a:gs pos="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Main Flow</a:t>
            </a:r>
          </a:p>
        </p:txBody>
      </p:sp>
    </p:spTree>
    <p:extLst>
      <p:ext uri="{BB962C8B-B14F-4D97-AF65-F5344CB8AC3E}">
        <p14:creationId xmlns:p14="http://schemas.microsoft.com/office/powerpoint/2010/main" val="18880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9" grpId="0" animBg="1"/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080C86EF-0DBB-A145-A541-B1F9D0500FA7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F0055E8F-1A09-CD21-C707-7A2A4EBDB76D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915813A7-D671-C59A-D847-38C1EC2ED33E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F4DB4EF-472F-E0DA-E480-CC3C4C43466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6B8F35-06DF-B14D-80C8-C862B34A7529}"/>
              </a:ext>
            </a:extLst>
          </p:cNvPr>
          <p:cNvSpPr/>
          <p:nvPr/>
        </p:nvSpPr>
        <p:spPr>
          <a:xfrm>
            <a:off x="209550" y="3086100"/>
            <a:ext cx="11734800" cy="1692534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security system to control the entrance of parking in sensitive places. For instance, government/private companies are sensitive locations, which require control of the vehicles that enter the building. For such a location, a security gates control system is required. This gates system is used for a few users, which are only less than 100 users. The system solves the security problem of gates opening for authorized users only.</a:t>
            </a:r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6D193F38-3A80-5C56-EABF-271DAB3E89CB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1583829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F4DB4EF-472F-E0DA-E480-CC3C4C43466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6B8F35-06DF-B14D-80C8-C862B34A7529}"/>
              </a:ext>
            </a:extLst>
          </p:cNvPr>
          <p:cNvSpPr/>
          <p:nvPr/>
        </p:nvSpPr>
        <p:spPr>
          <a:xfrm>
            <a:off x="209550" y="2939142"/>
            <a:ext cx="11734800" cy="1839491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Smart barrier gates are uncommon.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are interested in strengthening that field.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organizations require a gate security system better than a regular gate security system.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gate security system that ensures access for authorized-only people without the involvement of humans.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1D562EEE-FAB4-2282-D322-F222EDDAD10D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9D54367-0A93-2151-35ED-9EF8AED314B8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E22F7B0-0379-4580-832A-5241DEE6EC58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99D0F7C-B08A-FB1A-1DE9-7B165677E081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2523282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F4DB4EF-472F-E0DA-E480-CC3C4C43466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Brief view of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F4546-89BC-6B35-3018-F0D041B4E6FC}"/>
              </a:ext>
            </a:extLst>
          </p:cNvPr>
          <p:cNvSpPr/>
          <p:nvPr/>
        </p:nvSpPr>
        <p:spPr>
          <a:xfrm>
            <a:off x="209550" y="2713070"/>
            <a:ext cx="6041960" cy="3370489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uses IoT technology.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provide two gates which make only one car to enter between them.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gate 1 contain two stages of authentication to make sure the user is authentic.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gate 2 is only to make sure only one car in between and feedback the info to gate 1 to start again.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192750-FE14-AD9C-454B-CBF897DC4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61" y="2713070"/>
            <a:ext cx="4031602" cy="33704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AFFA78D-CE6C-4CD2-4D18-F7B8719F4606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AFA8CE1-D2EB-BFE1-82ED-6D3AFD1BDFD4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F32CF9B-0AA7-5DFC-B3AF-A6B3924D5DE3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294C85A-6C5D-5C0F-98B2-5609A972CA46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5276892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F4DB4EF-472F-E0DA-E480-CC3C4C43466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6B8F35-06DF-B14D-80C8-C862B34A7529}"/>
              </a:ext>
            </a:extLst>
          </p:cNvPr>
          <p:cNvSpPr/>
          <p:nvPr/>
        </p:nvSpPr>
        <p:spPr>
          <a:xfrm>
            <a:off x="209550" y="2629094"/>
            <a:ext cx="6041960" cy="3370489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is a collection of physical objects connect to each other through network.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has impact in last few years, a lot of projects were made such as smart cities.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want to use Internet of thing technology to provide solution for our project.</a:t>
            </a: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44ADC99-CD5C-6CA8-64CA-FA1098A9D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70" y="2629094"/>
            <a:ext cx="5467823" cy="3370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B79F3B9-CE8C-B6A8-921F-9DF374F1D3AB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454F5ED-EF4C-34BA-40B9-B2902ABD6C94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2B3D360-28A8-AF17-2A58-3B28C1C842BA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A5270B1-E195-D335-222D-4EC9998E53B0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3612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F4DB4EF-472F-E0DA-E480-CC3C4C43466C}"/>
              </a:ext>
            </a:extLst>
          </p:cNvPr>
          <p:cNvSpPr/>
          <p:nvPr/>
        </p:nvSpPr>
        <p:spPr>
          <a:xfrm>
            <a:off x="209550" y="123494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Protocol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6B8F35-06DF-B14D-80C8-C862B34A7529}"/>
              </a:ext>
            </a:extLst>
          </p:cNvPr>
          <p:cNvSpPr/>
          <p:nvPr/>
        </p:nvSpPr>
        <p:spPr>
          <a:xfrm>
            <a:off x="209550" y="2165868"/>
            <a:ext cx="6041960" cy="4384222"/>
          </a:xfrm>
          <a:prstGeom prst="rect">
            <a:avLst/>
          </a:prstGeom>
          <a:gradFill flip="none" rotWithShape="1">
            <a:gsLst>
              <a:gs pos="87000">
                <a:srgbClr val="2B76E0"/>
              </a:gs>
              <a:gs pos="29000">
                <a:srgbClr val="6040AF"/>
              </a:gs>
              <a:gs pos="68000">
                <a:srgbClr val="3968D3"/>
              </a:gs>
            </a:gsLst>
            <a:lin ang="81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Protocol or Message Queueing Telemetry Protocol, is an application layer protocol which is important to IoT projects because it’s lightweight and more efficient for small devices . 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Broker: is the server in the middle which is responsible for to transmit publishing topics from publishers to subscribers</a:t>
            </a:r>
          </a:p>
          <a:p>
            <a:pPr algn="just"/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Client (Subscriber): is the one who subscribe to specific topic.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B4B4B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 Client (Publisher): is the one who publish on specific topic to give information to other subscriber.</a:t>
            </a:r>
          </a:p>
        </p:txBody>
      </p:sp>
      <p:pic>
        <p:nvPicPr>
          <p:cNvPr id="6" name="Picture 5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3403A80E-908F-F456-84FB-C1CCC9A9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12" y="2629094"/>
            <a:ext cx="5547438" cy="3370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Arrow: Chevron 9">
            <a:extLst>
              <a:ext uri="{FF2B5EF4-FFF2-40B4-BE49-F238E27FC236}">
                <a16:creationId xmlns:a16="http://schemas.microsoft.com/office/drawing/2014/main" id="{F245A028-301C-56E9-43D3-C6B17684787F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20459765-4101-2E18-4CEE-BE56964AFE32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70218F0-026F-4DFA-F7E7-178A6BD46537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3AA2966-45EA-EEC8-8E72-41577797E9F9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8478429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Flowchart (User actions)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B34C9-4561-514D-B08C-516BBB8AD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22" y="1268875"/>
            <a:ext cx="5014844" cy="5347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9666187A-C266-B534-2F5C-1B708F679E99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7322A58-AA6E-6E5A-073D-B70A3109171F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AB0B2DB-87E0-806E-0455-6FD4E1B6C248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4F51F630-49EA-0438-6336-7260614FBD34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8024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F5445251-41B3-A510-7AF8-D2A6BC513B5C}"/>
              </a:ext>
            </a:extLst>
          </p:cNvPr>
          <p:cNvSpPr/>
          <p:nvPr/>
        </p:nvSpPr>
        <p:spPr>
          <a:xfrm>
            <a:off x="209550" y="1393566"/>
            <a:ext cx="2438399" cy="685800"/>
          </a:xfrm>
          <a:prstGeom prst="chevron">
            <a:avLst>
              <a:gd name="adj" fmla="val 18055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9C15D-7E1B-8A62-2920-EFFFBF96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62" y="1393566"/>
            <a:ext cx="8495608" cy="53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80DD5AC-9DF9-4179-E756-857545913B7F}"/>
              </a:ext>
            </a:extLst>
          </p:cNvPr>
          <p:cNvSpPr/>
          <p:nvPr/>
        </p:nvSpPr>
        <p:spPr>
          <a:xfrm>
            <a:off x="805158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86CAC03-ABC9-33B6-259D-C0C95C12AB87}"/>
              </a:ext>
            </a:extLst>
          </p:cNvPr>
          <p:cNvSpPr/>
          <p:nvPr/>
        </p:nvSpPr>
        <p:spPr>
          <a:xfrm>
            <a:off x="3420839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05ED466-F83D-E544-0664-9A2ECEFEA680}"/>
              </a:ext>
            </a:extLst>
          </p:cNvPr>
          <p:cNvSpPr/>
          <p:nvPr/>
        </p:nvSpPr>
        <p:spPr>
          <a:xfrm>
            <a:off x="6036520" y="204399"/>
            <a:ext cx="2438399" cy="685800"/>
          </a:xfrm>
          <a:prstGeom prst="chevron">
            <a:avLst>
              <a:gd name="adj" fmla="val 0"/>
            </a:avLst>
          </a:prstGeom>
          <a:gradFill flip="none" rotWithShape="1">
            <a:gsLst>
              <a:gs pos="11000">
                <a:srgbClr val="7030A0"/>
              </a:gs>
              <a:gs pos="100000">
                <a:srgbClr val="0070C0">
                  <a:alpha val="0"/>
                  <a:lumMod val="77000"/>
                  <a:lumOff val="23000"/>
                </a:srgbClr>
              </a:gs>
            </a:gsLst>
            <a:lin ang="8100000" scaled="1"/>
            <a:tileRect/>
          </a:gra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B4B4B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62B1CE3-381B-1647-9C51-6D9840D6F6A3}"/>
              </a:ext>
            </a:extLst>
          </p:cNvPr>
          <p:cNvSpPr/>
          <p:nvPr/>
        </p:nvSpPr>
        <p:spPr>
          <a:xfrm>
            <a:off x="8652201" y="204399"/>
            <a:ext cx="2438399" cy="685800"/>
          </a:xfrm>
          <a:prstGeom prst="chevron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MQTT.Tag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6615713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C9088BAFB4342B73F9B6FD50D6D86" ma:contentTypeVersion="4" ma:contentTypeDescription="Create a new document." ma:contentTypeScope="" ma:versionID="a5eb771acdb60f02a2b1531db290a0e6">
  <xsd:schema xmlns:xsd="http://www.w3.org/2001/XMLSchema" xmlns:xs="http://www.w3.org/2001/XMLSchema" xmlns:p="http://schemas.microsoft.com/office/2006/metadata/properties" xmlns:ns3="bda11738-bcf2-4a32-b47f-f62416d0e0a6" targetNamespace="http://schemas.microsoft.com/office/2006/metadata/properties" ma:root="true" ma:fieldsID="a181e608cd9750faf5101e5e6d315abd" ns3:_="">
    <xsd:import namespace="bda11738-bcf2-4a32-b47f-f62416d0e0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11738-bcf2-4a32-b47f-f62416d0e0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AB6918-1A38-4309-BE6A-73571EDDDC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F07F90-F08A-4C09-97E8-AA14398E1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a11738-bcf2-4a32-b47f-f62416d0e0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5ABA2-4808-453D-BC5C-8129E1A36A2C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bda11738-bcf2-4a32-b47f-f62416d0e0a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892</Words>
  <Application>Microsoft Office PowerPoint</Application>
  <PresentationFormat>Widescreen</PresentationFormat>
  <Paragraphs>184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ABDULLAH,SALAH,BERKI,ALLUHAIBI</dc:creator>
  <cp:lastModifiedBy>MAJED,AHMED,SALEH,AFANDI</cp:lastModifiedBy>
  <cp:revision>24</cp:revision>
  <dcterms:created xsi:type="dcterms:W3CDTF">2022-11-16T15:21:07Z</dcterms:created>
  <dcterms:modified xsi:type="dcterms:W3CDTF">2023-11-18T21:16:25Z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0x0101009A8C9088BAFB4342B73F9B6FD50D6D86</vt:lpwstr>
  </property>
</Properties>
</file>